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342" r:id="rId5"/>
    <p:sldId id="359" r:id="rId6"/>
    <p:sldId id="373" r:id="rId7"/>
    <p:sldId id="374" r:id="rId8"/>
    <p:sldId id="375" r:id="rId9"/>
    <p:sldId id="365" r:id="rId10"/>
    <p:sldId id="376" r:id="rId11"/>
    <p:sldId id="378" r:id="rId12"/>
    <p:sldId id="379" r:id="rId13"/>
    <p:sldId id="380" r:id="rId14"/>
    <p:sldId id="38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showGuides="1">
      <p:cViewPr varScale="1">
        <p:scale>
          <a:sx n="105" d="100"/>
          <a:sy n="105" d="100"/>
        </p:scale>
        <p:origin x="834"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4/27/2025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4/27/2025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"Hello, my name is Alexander DeMarco, and this is my presentation for Project Two: the Green Pace Security Policy. Today, I’ll walk you through how our security policies are structured, how we protect our code and systems, and what future improvements we recommend."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"Security automation is fully integrated into our </a:t>
            </a:r>
            <a:r>
              <a:rPr lang="en-US" sz="1800" i="1" kern="100" dirty="0" err="1">
                <a:effectLst/>
                <a:latin typeface="Times New Roman" panose="02020603050405020304" pitchFamily="18" charset="0"/>
                <a:ea typeface="Aptos" panose="020B0004020202020204" pitchFamily="34" charset="0"/>
                <a:cs typeface="Times New Roman" panose="02020603050405020304" pitchFamily="18" charset="0"/>
              </a:rPr>
              <a:t>DevSecOps</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 pipeline. Static analysis tools like SonarQube scan code at build time. Unit tests are automatically run with every code commit. Compiler hardening options are enabled to catch unsafe code early. Continuous security testing is embedded into our CI/CD pipeline to detect vulnerabilities throughout the software lifecycle, making security a continuous and proactive process."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"The standards and best practices in this presentation are based on guidelines from SEI CERT C++ Secure Coding Standards, the OWASP Secure Coding Practices Guide, SonarQube documentation, and Microsoft’s Visual Studio Unit Testing documentation."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661510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"The Green Pace Security Policy was created to formalize the secure coding practices we already use every day. It ensures that as our development team grows, we maintain a strong defense-in-depth strategy throughout all stages of the lifecycle. By applying this policy, we align ourselves with cybersecurity best practices and ensure consistent protection of our systems and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"This threat matrix outlines the key vulnerabilities we identified and prioritized. Critical risks like null pointer dereferencing and buffer overflows are addressed first because of their potential to cause major system failures. Organizing threats by severity allows us to focus our resources on the most dangerous vulnerabilities early in the development cycle."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"These ten core security principles guide all aspects of our development practices. They cover everything from validating input and securing memory, to enforcing least privilege and maintaining strong authentication. Each principle directly ties back to specific coding standards to ensure that our policy is both clear and enforceable across the team."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"Our coding standards are prioritized based on the severity of the threats they address. High-priority standards focus on vulnerabilities that could cause crashes, remote code execution, or major data breaches. Medium-priority standards address issues that still pose risks but are less likely to cause catastrophic failures. This risk-based prioritization ensures our team addresses the most critical threats first."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"Our encryption strategy protects data at every stage. Data in flight is secured using SSL and TLS protocols. Data at rest is encrypted using AES-256, protecting stored files and databases. For data in use, we employ secure memory management practices to prevent unauthorized access or exposure during processing. This multi-layered encryption approach safeguards information throughout its lifecycle."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"The Triple-A framework focuses on Authentication, Authorization, and Accounting. Authentication ensures that only verified users access the system. Authorization restricts user privileges based on their roles, following the least privilege principle. Accounting involves maintaining audit trails and monitoring activity to detect and respond to any suspicious behavior. Together, these practices create a strong foundation for system security."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"Unit testing is a critical part of our secure development strategy. We test for null pointer dereference vulnerabilities, buffer overflow protection, input validation, secure file handling, and assertion misuse. Each test verifies that our code behaves securely under a variety of conditions. Future improvements include expanding tests to simulate real-world attacks, such as low-memory conditions and concurrent input stress testing."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3765125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"Our highest risks involve memory vulnerabilities and input validation failures, which can lead to crashes or security breaches. We address these risks first by applying strict memory management and input sanitation standards. Moving forward, we recommend expanding our security automation tools, increasing the scope of our unit tests, and moving toward a zero-trust architecture model to proactively address future threats."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178419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sonarqube.org/" TargetMode="External"/><Relationship Id="rId3" Type="http://schemas.microsoft.com/office/2007/relationships/media" Target="../media/media12.m4a"/><Relationship Id="rId7" Type="http://schemas.openxmlformats.org/officeDocument/2006/relationships/image" Target="../media/image8.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11.xml"/><Relationship Id="rId5" Type="http://schemas.openxmlformats.org/officeDocument/2006/relationships/slideLayout" Target="../slideLayouts/slideLayout5.xml"/><Relationship Id="rId10" Type="http://schemas.openxmlformats.org/officeDocument/2006/relationships/image" Target="../media/image7.png"/><Relationship Id="rId4" Type="http://schemas.openxmlformats.org/officeDocument/2006/relationships/audio" Target="../media/media12.m4a"/><Relationship Id="rId9" Type="http://schemas.openxmlformats.org/officeDocument/2006/relationships/hyperlink" Target="https://learn.microsoft.com/en-us/visualstudio/test/unit-test-your-code-cpp"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anchor="b"/>
          <a:lstStyle/>
          <a:p>
            <a:r>
              <a:rPr lang="en-US" dirty="0"/>
              <a:t>Green Pace </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a:lstStyle/>
          <a:p>
            <a:r>
              <a:rPr lang="en-US" dirty="0"/>
              <a:t>Security Policy</a:t>
            </a:r>
          </a:p>
          <a:p>
            <a:r>
              <a:rPr lang="en-US" sz="1200" dirty="0"/>
              <a:t>By Alexander M. DeMarco</a:t>
            </a:r>
          </a:p>
          <a:p>
            <a:r>
              <a:rPr lang="en-US" sz="1200" dirty="0"/>
              <a:t>04/27/2025</a:t>
            </a:r>
          </a:p>
        </p:txBody>
      </p:sp>
      <p:pic>
        <p:nvPicPr>
          <p:cNvPr id="7" name="Audio 6">
            <a:hlinkClick r:id="" action="ppaction://media"/>
            <a:extLst>
              <a:ext uri="{FF2B5EF4-FFF2-40B4-BE49-F238E27FC236}">
                <a16:creationId xmlns:a16="http://schemas.microsoft.com/office/drawing/2014/main" id="{78309CCC-C816-0F2C-231F-8072013195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98031464"/>
      </p:ext>
    </p:extLst>
  </p:cSld>
  <p:clrMapOvr>
    <a:masterClrMapping/>
  </p:clrMapOvr>
  <mc:AlternateContent xmlns:mc="http://schemas.openxmlformats.org/markup-compatibility/2006">
    <mc:Choice xmlns:p14="http://schemas.microsoft.com/office/powerpoint/2010/main" Requires="p14">
      <p:transition spd="slow" p14:dur="2000" advTm="18334"/>
    </mc:Choice>
    <mc:Fallback>
      <p:transition spd="slow" advTm="18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t>Automation Integration in </a:t>
            </a:r>
            <a:r>
              <a:rPr lang="en-US" dirty="0" err="1"/>
              <a:t>DevSecOps</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
        <p:nvSpPr>
          <p:cNvPr id="8" name="Rectangle 1">
            <a:extLst>
              <a:ext uri="{FF2B5EF4-FFF2-40B4-BE49-F238E27FC236}">
                <a16:creationId xmlns:a16="http://schemas.microsoft.com/office/drawing/2014/main" id="{1F32873E-762A-56BF-19D9-0DE1C34EA473}"/>
              </a:ext>
            </a:extLst>
          </p:cNvPr>
          <p:cNvSpPr>
            <a:spLocks noGrp="1" noChangeArrowheads="1"/>
          </p:cNvSpPr>
          <p:nvPr>
            <p:ph sz="quarter" idx="4294967295"/>
          </p:nvPr>
        </p:nvSpPr>
        <p:spPr bwMode="auto">
          <a:xfrm>
            <a:off x="835370" y="2055813"/>
            <a:ext cx="9599268" cy="424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Static Analysis Tools: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Automatically detect vulnerabilities at build time (e.g., SonarQube).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Unit Testing Frameworks: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Continuous validation of secure coding practices with every code change.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Security in CI/CD Pipeline:</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Embed security checks into every stage from code commit to deployment.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Compiler Hardening:</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Enable security flags and warnings during builds to catch unsafe code early.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Continuous Monitoring:</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Implement dynamic application security testing (DAST) post-deployment.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4" name="Audio 13">
            <a:hlinkClick r:id="" action="ppaction://media"/>
            <a:extLst>
              <a:ext uri="{FF2B5EF4-FFF2-40B4-BE49-F238E27FC236}">
                <a16:creationId xmlns:a16="http://schemas.microsoft.com/office/drawing/2014/main" id="{4950D0FB-9829-5084-F21F-7D2443C80BD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695288"/>
      </p:ext>
    </p:extLst>
  </p:cSld>
  <p:clrMapOvr>
    <a:masterClrMapping/>
  </p:clrMapOvr>
  <mc:AlternateContent xmlns:mc="http://schemas.openxmlformats.org/markup-compatibility/2006">
    <mc:Choice xmlns:p14="http://schemas.microsoft.com/office/powerpoint/2010/main" Requires="p14">
      <p:transition spd="slow" p14:dur="2000" advTm="30963"/>
    </mc:Choice>
    <mc:Fallback>
      <p:transition spd="slow" advTm="30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53E98BC-2042-9D3B-351B-1D3A2902BB24}"/>
              </a:ext>
            </a:extLst>
          </p:cNvPr>
          <p:cNvSpPr>
            <a:spLocks noGrp="1"/>
          </p:cNvSpPr>
          <p:nvPr>
            <p:ph type="title"/>
          </p:nvPr>
        </p:nvSpPr>
        <p:spPr>
          <a:xfrm>
            <a:off x="371475" y="1151842"/>
            <a:ext cx="4960830" cy="473758"/>
          </a:xfrm>
        </p:spPr>
        <p:txBody>
          <a:bodyPr/>
          <a:lstStyle/>
          <a:p>
            <a:pPr algn="ctr"/>
            <a:r>
              <a:rPr lang="en-US" dirty="0">
                <a:solidFill>
                  <a:schemeClr val="accent3"/>
                </a:solidFill>
              </a:rPr>
              <a:t>References</a:t>
            </a:r>
          </a:p>
        </p:txBody>
      </p:sp>
      <p:pic>
        <p:nvPicPr>
          <p:cNvPr id="8" name="Video 7" descr="Open Field With Satellite Dish">
            <a:extLst>
              <a:ext uri="{FF2B5EF4-FFF2-40B4-BE49-F238E27FC236}">
                <a16:creationId xmlns:a16="http://schemas.microsoft.com/office/drawing/2014/main" id="{76963FD4-36B0-DE17-2F03-1FB30B615962}"/>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21930" r="29522" b="-1"/>
          <a:stretch/>
        </p:blipFill>
        <p:spPr>
          <a:xfrm>
            <a:off x="6497638" y="336550"/>
            <a:ext cx="5322887" cy="6184900"/>
          </a:xfrm>
          <a:prstGeom prst="rect">
            <a:avLst/>
          </a:prstGeom>
          <a:noFill/>
        </p:spPr>
      </p:pic>
      <p:sp>
        <p:nvSpPr>
          <p:cNvPr id="4" name="Slide Number Placeholder 3">
            <a:extLst>
              <a:ext uri="{FF2B5EF4-FFF2-40B4-BE49-F238E27FC236}">
                <a16:creationId xmlns:a16="http://schemas.microsoft.com/office/drawing/2014/main" id="{48EA189C-8A41-5C63-2470-06541519CBCD}"/>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11</a:t>
            </a:fld>
            <a:endParaRPr lang="en-US"/>
          </a:p>
        </p:txBody>
      </p:sp>
      <p:sp>
        <p:nvSpPr>
          <p:cNvPr id="7" name="Rectangle 1">
            <a:extLst>
              <a:ext uri="{FF2B5EF4-FFF2-40B4-BE49-F238E27FC236}">
                <a16:creationId xmlns:a16="http://schemas.microsoft.com/office/drawing/2014/main" id="{6A1EAB06-79B6-AB71-0EC2-EB43B238376C}"/>
              </a:ext>
            </a:extLst>
          </p:cNvPr>
          <p:cNvSpPr>
            <a:spLocks noGrp="1" noChangeArrowheads="1"/>
          </p:cNvSpPr>
          <p:nvPr>
            <p:ph type="subTitle" idx="1"/>
          </p:nvPr>
        </p:nvSpPr>
        <p:spPr bwMode="auto">
          <a:xfrm>
            <a:off x="371475" y="2376862"/>
            <a:ext cx="5495545"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SEI CERT. (2024). </a:t>
            </a:r>
            <a:r>
              <a:rPr kumimoji="0" lang="en-US" altLang="en-US" sz="1200" b="0" i="1" u="none" strike="noStrike" cap="none" normalizeH="0" baseline="0" dirty="0">
                <a:ln>
                  <a:noFill/>
                </a:ln>
                <a:solidFill>
                  <a:schemeClr val="bg1"/>
                </a:solidFill>
                <a:effectLst/>
                <a:latin typeface="Arial" panose="020B0604020202020204" pitchFamily="34" charset="0"/>
              </a:rPr>
              <a:t>SEI CERT C++ Secure Coding Standards</a:t>
            </a:r>
            <a:r>
              <a:rPr kumimoji="0" lang="en-US" altLang="en-US" sz="1200" b="0" i="0" u="none" strike="noStrike" cap="none" normalizeH="0" baseline="0" dirty="0">
                <a:ln>
                  <a:noFill/>
                </a:ln>
                <a:solidFill>
                  <a:schemeClr val="bg1"/>
                </a:solidFill>
                <a:effectLst/>
                <a:latin typeface="Arial" panose="020B0604020202020204" pitchFamily="34" charset="0"/>
              </a:rPr>
              <a:t>. Software Engineering Institute.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OWASP Foundation. (2024). </a:t>
            </a:r>
            <a:r>
              <a:rPr kumimoji="0" lang="en-US" altLang="en-US" sz="1200" b="0" i="1" u="none" strike="noStrike" cap="none" normalizeH="0" baseline="0" dirty="0">
                <a:ln>
                  <a:noFill/>
                </a:ln>
                <a:solidFill>
                  <a:schemeClr val="bg1"/>
                </a:solidFill>
                <a:effectLst/>
                <a:latin typeface="Arial" panose="020B0604020202020204" pitchFamily="34" charset="0"/>
              </a:rPr>
              <a:t>OWASP Secure Coding Practices Quick Reference Guide</a:t>
            </a:r>
            <a:endParaRPr lang="en-US" altLang="en-US" sz="1200" cap="none"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bg1"/>
                </a:solidFill>
                <a:effectLst/>
                <a:latin typeface="Arial" panose="020B0604020202020204" pitchFamily="34" charset="0"/>
              </a:rPr>
              <a:t>SonarSource</a:t>
            </a:r>
            <a:r>
              <a:rPr kumimoji="0" lang="en-US" altLang="en-US" sz="1200" b="0" i="0" u="none" strike="noStrike" cap="none" normalizeH="0" baseline="0" dirty="0">
                <a:ln>
                  <a:noFill/>
                </a:ln>
                <a:solidFill>
                  <a:schemeClr val="bg1"/>
                </a:solidFill>
                <a:effectLst/>
                <a:latin typeface="Arial" panose="020B0604020202020204" pitchFamily="34" charset="0"/>
              </a:rPr>
              <a:t>. (2024). </a:t>
            </a:r>
            <a:r>
              <a:rPr kumimoji="0" lang="en-US" altLang="en-US" sz="1200" b="0" i="1" u="none" strike="noStrike" cap="none" normalizeH="0" baseline="0" dirty="0">
                <a:ln>
                  <a:noFill/>
                </a:ln>
                <a:solidFill>
                  <a:schemeClr val="bg1"/>
                </a:solidFill>
                <a:effectLst/>
                <a:latin typeface="Arial" panose="020B0604020202020204" pitchFamily="34" charset="0"/>
              </a:rPr>
              <a:t>SonarQube Documentation</a:t>
            </a:r>
            <a:r>
              <a:rPr kumimoji="0" lang="en-US" altLang="en-US" sz="1200" b="0" i="0" u="none" strike="noStrike" cap="none" normalizeH="0" baseline="0" dirty="0">
                <a:ln>
                  <a:noFill/>
                </a:ln>
                <a:solidFill>
                  <a:schemeClr val="bg1"/>
                </a:solidFill>
                <a:effectLst/>
                <a:latin typeface="Arial" panose="020B0604020202020204" pitchFamily="34" charset="0"/>
              </a:rPr>
              <a:t>. Retrieved from </a:t>
            </a:r>
            <a:r>
              <a:rPr kumimoji="0" lang="en-US" altLang="en-US" sz="1200" b="0" i="0" u="none" strike="noStrike" cap="none" normalizeH="0" baseline="0" dirty="0">
                <a:ln>
                  <a:noFill/>
                </a:ln>
                <a:solidFill>
                  <a:schemeClr val="bg1"/>
                </a:solidFill>
                <a:effectLst/>
                <a:latin typeface="Arial" panose="020B0604020202020204" pitchFamily="34" charset="0"/>
                <a:hlinkClick r:id="rId8">
                  <a:extLst>
                    <a:ext uri="{A12FA001-AC4F-418D-AE19-62706E023703}">
                      <ahyp:hlinkClr xmlns:ahyp="http://schemas.microsoft.com/office/drawing/2018/hyperlinkcolor" val="tx"/>
                    </a:ext>
                  </a:extLst>
                </a:hlinkClick>
              </a:rPr>
              <a:t>https://www.sonarqube.org/</a:t>
            </a: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Microsoft Docs. (2024). </a:t>
            </a:r>
            <a:r>
              <a:rPr kumimoji="0" lang="en-US" altLang="en-US" sz="1200" b="0" i="1" u="none" strike="noStrike" cap="none" normalizeH="0" baseline="0" dirty="0">
                <a:ln>
                  <a:noFill/>
                </a:ln>
                <a:solidFill>
                  <a:schemeClr val="bg1"/>
                </a:solidFill>
                <a:effectLst/>
                <a:latin typeface="Arial" panose="020B0604020202020204" pitchFamily="34" charset="0"/>
              </a:rPr>
              <a:t>Unit Testing C++ in Visual Studio</a:t>
            </a:r>
            <a:r>
              <a:rPr kumimoji="0" lang="en-US" altLang="en-US" sz="1200" b="0" i="0" u="none" strike="noStrike" cap="none" normalizeH="0" baseline="0" dirty="0">
                <a:ln>
                  <a:noFill/>
                </a:ln>
                <a:solidFill>
                  <a:schemeClr val="bg1"/>
                </a:solidFill>
                <a:effectLst/>
                <a:latin typeface="Arial" panose="020B0604020202020204" pitchFamily="34" charset="0"/>
              </a:rPr>
              <a:t>. Retrieved from </a:t>
            </a:r>
            <a:r>
              <a:rPr kumimoji="0" lang="en-US" altLang="en-US" sz="1200" b="0" i="0" u="none" strike="noStrike" cap="none" normalizeH="0" baseline="0" dirty="0">
                <a:ln>
                  <a:noFill/>
                </a:ln>
                <a:solidFill>
                  <a:schemeClr val="bg1"/>
                </a:solidFill>
                <a:effectLst/>
                <a:latin typeface="Arial" panose="020B0604020202020204" pitchFamily="34" charset="0"/>
                <a:hlinkClick r:id="rId9">
                  <a:extLst>
                    <a:ext uri="{A12FA001-AC4F-418D-AE19-62706E023703}">
                      <ahyp:hlinkClr xmlns:ahyp="http://schemas.microsoft.com/office/drawing/2018/hyperlinkcolor" val="tx"/>
                    </a:ext>
                  </a:extLst>
                </a:hlinkClick>
              </a:rPr>
              <a:t>https://learn.microsoft.com/en-us/visualstudio/test/unit-test-your-code-cpp</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pic>
        <p:nvPicPr>
          <p:cNvPr id="13" name="Audio 12">
            <a:hlinkClick r:id="" action="ppaction://media"/>
            <a:extLst>
              <a:ext uri="{FF2B5EF4-FFF2-40B4-BE49-F238E27FC236}">
                <a16:creationId xmlns:a16="http://schemas.microsoft.com/office/drawing/2014/main" id="{5E2B12B4-C9CB-28BD-D3C8-0D9F75ECFFC1}"/>
              </a:ext>
            </a:extLst>
          </p:cNvPr>
          <p:cNvPicPr>
            <a:picLocks noChangeAspect="1"/>
          </p:cNvPicPr>
          <p:nvPr>
            <a:audioFile r:link="rId4"/>
            <p:extLst>
              <p:ext uri="{DAA4B4D4-6D71-4841-9C94-3DE7FCFB9230}">
                <p14:media xmlns:p14="http://schemas.microsoft.com/office/powerpoint/2010/main" r:embed="rId3"/>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04068007"/>
      </p:ext>
    </p:extLst>
  </p:cSld>
  <p:clrMapOvr>
    <a:masterClrMapping/>
  </p:clrMapOvr>
  <mc:AlternateContent xmlns:mc="http://schemas.openxmlformats.org/markup-compatibility/2006">
    <mc:Choice xmlns:p14="http://schemas.microsoft.com/office/powerpoint/2010/main" Requires="p14">
      <p:transition spd="slow" p14:dur="2000" advTm="17943"/>
    </mc:Choice>
    <mc:Fallback>
      <p:transition spd="slow" advTm="17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974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mute="1">
                <p:cTn id="15" repeatCount="indefinite" fill="hold" display="0">
                  <p:stCondLst>
                    <p:cond delay="indefinite"/>
                  </p:stCondLst>
                </p:cTn>
                <p:tgtEl>
                  <p:spTgt spid="8"/>
                </p:tgtEl>
              </p:cMediaNode>
            </p:video>
            <p:audio isNarration="1">
              <p:cMediaNode vol="80000" showWhenStopped="0">
                <p:cTn id="16" fill="hold" display="0">
                  <p:stCondLst>
                    <p:cond delay="indefinite"/>
                  </p:stCondLst>
                  <p:endCondLst>
                    <p:cond evt="onStopAudio" delay="0">
                      <p:tgtEl>
                        <p:sldTgt/>
                      </p:tgtEl>
                    </p:cond>
                  </p:endCondLst>
                </p:cTn>
                <p:tgtEl>
                  <p:spTgt spid="13"/>
                </p:tgtEl>
              </p:cMediaNode>
            </p:audio>
          </p:childTnLst>
        </p:cTn>
      </p:par>
    </p:tnLst>
  </p:timing>
  <p:extLst>
    <p:ext uri="{E180D4A7-C9FB-4DFB-919C-405C955672EB}">
      <p14:showEvtLst xmlns:p14="http://schemas.microsoft.com/office/powerpoint/2010/main">
        <p14:playEvt time="90" objId="8"/>
        <p14:playEvt time="9886" objId="8"/>
        <p14:stopEvt time="17934" objId="8"/>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0" y="304800"/>
            <a:ext cx="12191998" cy="981076"/>
          </a:xfrm>
        </p:spPr>
        <p:txBody>
          <a:bodyPr/>
          <a:lstStyle/>
          <a:p>
            <a:r>
              <a:rPr lang="en-US" dirty="0"/>
              <a:t>Policy Overview</a:t>
            </a:r>
          </a:p>
        </p:txBody>
      </p:sp>
      <p:sp>
        <p:nvSpPr>
          <p:cNvPr id="3" name="Content Placeholder 2">
            <a:extLst>
              <a:ext uri="{FF2B5EF4-FFF2-40B4-BE49-F238E27FC236}">
                <a16:creationId xmlns:a16="http://schemas.microsoft.com/office/drawing/2014/main" id="{D7ADB6F2-74F8-DBA7-CFD4-0C3A88C22351}"/>
              </a:ext>
            </a:extLst>
          </p:cNvPr>
          <p:cNvSpPr>
            <a:spLocks noGrp="1" noChangeArrowheads="1"/>
          </p:cNvSpPr>
          <p:nvPr>
            <p:ph type="subTitle" idx="1"/>
          </p:nvPr>
        </p:nvSpPr>
        <p:spPr bwMode="auto">
          <a:xfrm>
            <a:off x="409575" y="1894656"/>
            <a:ext cx="1126807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Formalizes Green Pace's daily security practices.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Strengthens defense-in-depth across all development stages.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Prepares the team for scalable, secure growth.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Aligns development practices with cybersecurity best standards.</a:t>
            </a:r>
          </a:p>
        </p:txBody>
      </p:sp>
      <p:pic>
        <p:nvPicPr>
          <p:cNvPr id="9" name="Audio 8">
            <a:hlinkClick r:id="" action="ppaction://media"/>
            <a:extLst>
              <a:ext uri="{FF2B5EF4-FFF2-40B4-BE49-F238E27FC236}">
                <a16:creationId xmlns:a16="http://schemas.microsoft.com/office/drawing/2014/main" id="{AD8DF095-5F81-6D15-DA55-2DCB39114E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60159330"/>
      </p:ext>
    </p:extLst>
  </p:cSld>
  <p:clrMapOvr>
    <a:masterClrMapping/>
  </p:clrMapOvr>
  <mc:AlternateContent xmlns:mc="http://schemas.openxmlformats.org/markup-compatibility/2006">
    <mc:Choice xmlns:p14="http://schemas.microsoft.com/office/powerpoint/2010/main" Requires="p14">
      <p:transition spd="slow" p14:dur="2000" advTm="26618"/>
    </mc:Choice>
    <mc:Fallback>
      <p:transition spd="slow" advTm="26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a:xfrm>
            <a:off x="312724" y="3313176"/>
            <a:ext cx="1744031" cy="463296"/>
          </a:xfrm>
        </p:spPr>
        <p:txBody>
          <a:bodyPr/>
          <a:lstStyle/>
          <a:p>
            <a:r>
              <a:rPr lang="en-US" sz="2000" dirty="0"/>
              <a:t>Threat Matrix</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graphicFrame>
        <p:nvGraphicFramePr>
          <p:cNvPr id="5" name="Table 4">
            <a:extLst>
              <a:ext uri="{FF2B5EF4-FFF2-40B4-BE49-F238E27FC236}">
                <a16:creationId xmlns:a16="http://schemas.microsoft.com/office/drawing/2014/main" id="{C117D61D-6C6E-C7AA-B779-BD7D6F3239D6}"/>
              </a:ext>
            </a:extLst>
          </p:cNvPr>
          <p:cNvGraphicFramePr>
            <a:graphicFrameLocks noGrp="1"/>
          </p:cNvGraphicFramePr>
          <p:nvPr>
            <p:extLst>
              <p:ext uri="{D42A27DB-BD31-4B8C-83A1-F6EECF244321}">
                <p14:modId xmlns:p14="http://schemas.microsoft.com/office/powerpoint/2010/main" val="2257120795"/>
              </p:ext>
            </p:extLst>
          </p:nvPr>
        </p:nvGraphicFramePr>
        <p:xfrm>
          <a:off x="2056755" y="382584"/>
          <a:ext cx="9739006" cy="6092831"/>
        </p:xfrm>
        <a:graphic>
          <a:graphicData uri="http://schemas.openxmlformats.org/drawingml/2006/table">
            <a:tbl>
              <a:tblPr firstRow="1" bandRow="1">
                <a:tableStyleId>{10A1B5D5-9B99-4C35-A422-299274C87663}</a:tableStyleId>
              </a:tblPr>
              <a:tblGrid>
                <a:gridCol w="2434752">
                  <a:extLst>
                    <a:ext uri="{9D8B030D-6E8A-4147-A177-3AD203B41FA5}">
                      <a16:colId xmlns:a16="http://schemas.microsoft.com/office/drawing/2014/main" val="581065274"/>
                    </a:ext>
                  </a:extLst>
                </a:gridCol>
                <a:gridCol w="2251178">
                  <a:extLst>
                    <a:ext uri="{9D8B030D-6E8A-4147-A177-3AD203B41FA5}">
                      <a16:colId xmlns:a16="http://schemas.microsoft.com/office/drawing/2014/main" val="3505434269"/>
                    </a:ext>
                  </a:extLst>
                </a:gridCol>
                <a:gridCol w="2096592">
                  <a:extLst>
                    <a:ext uri="{9D8B030D-6E8A-4147-A177-3AD203B41FA5}">
                      <a16:colId xmlns:a16="http://schemas.microsoft.com/office/drawing/2014/main" val="3447305220"/>
                    </a:ext>
                  </a:extLst>
                </a:gridCol>
                <a:gridCol w="2956484">
                  <a:extLst>
                    <a:ext uri="{9D8B030D-6E8A-4147-A177-3AD203B41FA5}">
                      <a16:colId xmlns:a16="http://schemas.microsoft.com/office/drawing/2014/main" val="616566180"/>
                    </a:ext>
                  </a:extLst>
                </a:gridCol>
              </a:tblGrid>
              <a:tr h="366800">
                <a:tc>
                  <a:txBody>
                    <a:bodyPr/>
                    <a:lstStyle/>
                    <a:p>
                      <a:pPr algn="ctr"/>
                      <a:r>
                        <a:rPr lang="en-US" sz="1400" dirty="0"/>
                        <a:t>Threat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Coding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Threat 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Comment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60904"/>
                  </a:ext>
                </a:extLst>
              </a:tr>
              <a:tr h="641900">
                <a:tc>
                  <a:txBody>
                    <a:bodyPr/>
                    <a:lstStyle/>
                    <a:p>
                      <a:r>
                        <a:rPr lang="en-US" sz="1400" dirty="0"/>
                        <a:t>Null Pointer Dereference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EXP34-C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System crash, memory exploit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2750544"/>
                  </a:ext>
                </a:extLst>
              </a:tr>
              <a:tr h="641900">
                <a:tc>
                  <a:txBody>
                    <a:bodyPr/>
                    <a:lstStyle/>
                    <a:p>
                      <a:r>
                        <a:rPr lang="en-US" sz="1400" dirty="0"/>
                        <a:t>Buffer Overflow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STR32-C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Memory corruption, code injection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0339010"/>
                  </a:ext>
                </a:extLst>
              </a:tr>
              <a:tr h="499131">
                <a:tc>
                  <a:txBody>
                    <a:bodyPr/>
                    <a:lstStyle/>
                    <a:p>
                      <a:r>
                        <a:rPr lang="en-US" sz="1400" dirty="0"/>
                        <a:t>Insecure Format Strings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FIO30-C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Data leak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337506"/>
                  </a:ext>
                </a:extLst>
              </a:tr>
              <a:tr h="366800">
                <a:tc>
                  <a:txBody>
                    <a:bodyPr/>
                    <a:lstStyle/>
                    <a:p>
                      <a:r>
                        <a:rPr lang="en-US" sz="1400" dirty="0"/>
                        <a:t>Use of Assertions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MSC30-C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Missed validation risk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7891415"/>
                  </a:ext>
                </a:extLst>
              </a:tr>
              <a:tr h="641900">
                <a:tc>
                  <a:txBody>
                    <a:bodyPr/>
                    <a:lstStyle/>
                    <a:p>
                      <a:r>
                        <a:rPr lang="en-US" sz="1400" dirty="0"/>
                        <a:t>Exception Handling 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ERR55-CPP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Unexpected system failure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7044193"/>
                  </a:ext>
                </a:extLst>
              </a:tr>
              <a:tr h="641900">
                <a:tc>
                  <a:txBody>
                    <a:bodyPr/>
                    <a:lstStyle/>
                    <a:p>
                      <a:r>
                        <a:rPr lang="en-US" sz="1400" dirty="0"/>
                        <a:t>Non-Null Passed as 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STR32-C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Logic error, instability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5979387"/>
                  </a:ext>
                </a:extLst>
              </a:tr>
              <a:tr h="641900">
                <a:tc>
                  <a:txBody>
                    <a:bodyPr/>
                    <a:lstStyle/>
                    <a:p>
                      <a:r>
                        <a:rPr lang="en-US" sz="1400" dirty="0"/>
                        <a:t>Pointer/Integer Conversions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INT36-C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Corruption, unexpected behavior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1892421"/>
                  </a:ext>
                </a:extLst>
              </a:tr>
              <a:tr h="641900">
                <a:tc>
                  <a:txBody>
                    <a:bodyPr/>
                    <a:lstStyle/>
                    <a:p>
                      <a:r>
                        <a:rPr lang="en-US" sz="1400" dirty="0"/>
                        <a:t>Input Validation Failure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STR53-CPP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Injection attack risk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717692"/>
                  </a:ext>
                </a:extLst>
              </a:tr>
              <a:tr h="641900">
                <a:tc>
                  <a:txBody>
                    <a:bodyPr/>
                    <a:lstStyle/>
                    <a:p>
                      <a:r>
                        <a:rPr lang="en-US" sz="1400" dirty="0"/>
                        <a:t>Poor Memory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EXP34-C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DoS and leak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377624"/>
                  </a:ext>
                </a:extLst>
              </a:tr>
              <a:tr h="366800">
                <a:tc>
                  <a:txBody>
                    <a:bodyPr/>
                    <a:lstStyle/>
                    <a:p>
                      <a:r>
                        <a:rPr lang="en-US" sz="1400" dirty="0"/>
                        <a:t>Weak File Handling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FIO30-C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Unauthorized access risk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642663"/>
                  </a:ext>
                </a:extLst>
              </a:tr>
            </a:tbl>
          </a:graphicData>
        </a:graphic>
      </p:graphicFrame>
      <p:pic>
        <p:nvPicPr>
          <p:cNvPr id="10" name="Audio 9">
            <a:hlinkClick r:id="" action="ppaction://media"/>
            <a:extLst>
              <a:ext uri="{FF2B5EF4-FFF2-40B4-BE49-F238E27FC236}">
                <a16:creationId xmlns:a16="http://schemas.microsoft.com/office/drawing/2014/main" id="{9B0EDCA6-10F5-E617-04DA-CFCDD52F64E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7193754"/>
      </p:ext>
    </p:extLst>
  </p:cSld>
  <p:clrMapOvr>
    <a:masterClrMapping/>
  </p:clrMapOvr>
  <mc:AlternateContent xmlns:mc="http://schemas.openxmlformats.org/markup-compatibility/2006">
    <mc:Choice xmlns:p14="http://schemas.microsoft.com/office/powerpoint/2010/main" Requires="p14">
      <p:transition spd="slow" p14:dur="2000" advTm="23357"/>
    </mc:Choice>
    <mc:Fallback>
      <p:transition spd="slow" advTm="23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589579" y="3078195"/>
            <a:ext cx="4960830" cy="868680"/>
          </a:xfrm>
        </p:spPr>
        <p:txBody>
          <a:bodyPr/>
          <a:lstStyle/>
          <a:p>
            <a:pPr algn="ctr"/>
            <a:r>
              <a:rPr lang="en-US" dirty="0"/>
              <a:t>10 Core security principles </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
        <p:nvSpPr>
          <p:cNvPr id="6" name="Rectangle 2">
            <a:extLst>
              <a:ext uri="{FF2B5EF4-FFF2-40B4-BE49-F238E27FC236}">
                <a16:creationId xmlns:a16="http://schemas.microsoft.com/office/drawing/2014/main" id="{01F24689-CEEF-08DC-174C-1B5CE03FA3A6}"/>
              </a:ext>
            </a:extLst>
          </p:cNvPr>
          <p:cNvSpPr>
            <a:spLocks noGrp="1" noChangeArrowheads="1"/>
          </p:cNvSpPr>
          <p:nvPr>
            <p:ph type="subTitle" idx="1"/>
          </p:nvPr>
        </p:nvSpPr>
        <p:spPr bwMode="auto">
          <a:xfrm>
            <a:off x="6431281" y="665603"/>
            <a:ext cx="5628006"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 Validate all inputs (STR53-CPP)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 Secure memory access (EXP34-C)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 Protect sensitive data (FIO30-C)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 Handle errors gracefully (ERR55-CPP)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 Enforce least privilege (STR32-C)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 Strengthen authentication (Triple-A)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 Maintain confidentiality and integrity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 Prioritize high-risk vulnerabilities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 Monitor and audit system activities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 Automate secure development practices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pic>
        <p:nvPicPr>
          <p:cNvPr id="10" name="Audio 9">
            <a:hlinkClick r:id="" action="ppaction://media"/>
            <a:extLst>
              <a:ext uri="{FF2B5EF4-FFF2-40B4-BE49-F238E27FC236}">
                <a16:creationId xmlns:a16="http://schemas.microsoft.com/office/drawing/2014/main" id="{0207982A-04A7-8A83-598D-AEC8C7E7A8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98144966"/>
      </p:ext>
    </p:extLst>
  </p:cSld>
  <p:clrMapOvr>
    <a:masterClrMapping/>
  </p:clrMapOvr>
  <mc:AlternateContent xmlns:mc="http://schemas.openxmlformats.org/markup-compatibility/2006">
    <mc:Choice xmlns:p14="http://schemas.microsoft.com/office/powerpoint/2010/main" Requires="p14">
      <p:transition spd="slow" p14:dur="2000" advTm="24946"/>
    </mc:Choice>
    <mc:Fallback>
      <p:transition spd="slow" advTm="24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Coding Standards prioritization</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
        <p:nvSpPr>
          <p:cNvPr id="5" name="Rectangle 1">
            <a:extLst>
              <a:ext uri="{FF2B5EF4-FFF2-40B4-BE49-F238E27FC236}">
                <a16:creationId xmlns:a16="http://schemas.microsoft.com/office/drawing/2014/main" id="{1D204EA5-5AA9-4610-40E5-C13D92ACC080}"/>
              </a:ext>
            </a:extLst>
          </p:cNvPr>
          <p:cNvSpPr>
            <a:spLocks noGrp="1" noChangeArrowheads="1"/>
          </p:cNvSpPr>
          <p:nvPr>
            <p:ph sz="quarter" idx="31"/>
          </p:nvPr>
        </p:nvSpPr>
        <p:spPr bwMode="auto">
          <a:xfrm>
            <a:off x="3305175" y="2461816"/>
            <a:ext cx="784381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effectLst/>
                <a:latin typeface="Arial" panose="020B0604020202020204" pitchFamily="34" charset="0"/>
              </a:rPr>
              <a:t>High Priority:</a:t>
            </a:r>
            <a:endParaRPr kumimoji="0" lang="en-US" altLang="en-US"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 EXP34-C (Null Pointer Dereference)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 STR32-C (Buffer Overflow)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 INT36-C (Pointer/Integer Conversions)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 STR53-CPP (Input Validation Failure)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effectLst/>
                <a:latin typeface="Arial" panose="020B0604020202020204" pitchFamily="34" charset="0"/>
              </a:rPr>
              <a:t>Medium Priority:</a:t>
            </a:r>
            <a:endParaRPr kumimoji="0" lang="en-US" altLang="en-US"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 FIO30-C (Insecure Format Strings)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 MSC30-C (Use of Assertions)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 ERR55-CPP (Exception Handling Errors)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effectLst/>
                <a:latin typeface="Arial" panose="020B0604020202020204" pitchFamily="34" charset="0"/>
              </a:rPr>
              <a:t>Focus first on vulnerabilities leading to crashes or remote code execution.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effectLst/>
                <a:latin typeface="Arial" panose="020B0604020202020204" pitchFamily="34" charset="0"/>
              </a:rPr>
              <a:t>Medium risks scheduled for post-critical review.</a:t>
            </a:r>
          </a:p>
        </p:txBody>
      </p:sp>
      <p:pic>
        <p:nvPicPr>
          <p:cNvPr id="9" name="Audio 8">
            <a:hlinkClick r:id="" action="ppaction://media"/>
            <a:extLst>
              <a:ext uri="{FF2B5EF4-FFF2-40B4-BE49-F238E27FC236}">
                <a16:creationId xmlns:a16="http://schemas.microsoft.com/office/drawing/2014/main" id="{391CA920-72A1-C8F2-8793-B9331AF1848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62637282"/>
      </p:ext>
    </p:extLst>
  </p:cSld>
  <p:clrMapOvr>
    <a:masterClrMapping/>
  </p:clrMapOvr>
  <mc:AlternateContent xmlns:mc="http://schemas.openxmlformats.org/markup-compatibility/2006">
    <mc:Choice xmlns:p14="http://schemas.microsoft.com/office/powerpoint/2010/main" Requires="p14">
      <p:transition spd="slow" p14:dur="2000" advTm="27852"/>
    </mc:Choice>
    <mc:Fallback>
      <p:transition spd="slow" advTm="27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7" y="146304"/>
            <a:ext cx="6327105" cy="968085"/>
          </a:xfrm>
        </p:spPr>
        <p:txBody>
          <a:bodyPr anchor="b"/>
          <a:lstStyle/>
          <a:p>
            <a:r>
              <a:rPr lang="en-US" dirty="0"/>
              <a:t>Encryption Strategy</a:t>
            </a:r>
          </a:p>
        </p:txBody>
      </p:sp>
      <p:sp>
        <p:nvSpPr>
          <p:cNvPr id="2" name="Subtitle 1">
            <a:extLst>
              <a:ext uri="{FF2B5EF4-FFF2-40B4-BE49-F238E27FC236}">
                <a16:creationId xmlns:a16="http://schemas.microsoft.com/office/drawing/2014/main" id="{5067975C-0A2A-7239-24CF-757FDE84031F}"/>
              </a:ext>
            </a:extLst>
          </p:cNvPr>
          <p:cNvSpPr>
            <a:spLocks noGrp="1" noChangeArrowheads="1"/>
          </p:cNvSpPr>
          <p:nvPr>
            <p:ph type="subTitle" idx="1"/>
          </p:nvPr>
        </p:nvSpPr>
        <p:spPr bwMode="auto">
          <a:xfrm>
            <a:off x="716160" y="2545993"/>
            <a:ext cx="1048990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effectLst/>
                <a:latin typeface="Arial" panose="020B0604020202020204" pitchFamily="34" charset="0"/>
              </a:rPr>
              <a:t>Encryption In Flight:</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SSL/TLS secures data across networks.</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effectLst/>
                <a:latin typeface="Arial" panose="020B0604020202020204" pitchFamily="34" charset="0"/>
              </a:rPr>
              <a:t>Encryption At Rest:</a:t>
            </a:r>
            <a:endParaRPr kumimoji="0" lang="en-US" altLang="en-US"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AES-256 protects stored databases and backups.</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effectLst/>
                <a:latin typeface="Arial" panose="020B0604020202020204" pitchFamily="34" charset="0"/>
              </a:rPr>
              <a:t>Encryption In Use:</a:t>
            </a:r>
            <a:endParaRPr kumimoji="0" lang="en-US" altLang="en-US"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Secure memory management prevents plaintext exposure during active processes.</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effectLst/>
              <a:latin typeface="Arial" panose="020B0604020202020204" pitchFamily="34" charset="0"/>
            </a:endParaRPr>
          </a:p>
        </p:txBody>
      </p:sp>
      <p:pic>
        <p:nvPicPr>
          <p:cNvPr id="12" name="Audio 11">
            <a:hlinkClick r:id="" action="ppaction://media"/>
            <a:extLst>
              <a:ext uri="{FF2B5EF4-FFF2-40B4-BE49-F238E27FC236}">
                <a16:creationId xmlns:a16="http://schemas.microsoft.com/office/drawing/2014/main" id="{DC154F04-2766-8C15-FBA7-C79C88C8E2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30733909"/>
      </p:ext>
    </p:extLst>
  </p:cSld>
  <p:clrMapOvr>
    <a:masterClrMapping/>
  </p:clrMapOvr>
  <mc:AlternateContent xmlns:mc="http://schemas.openxmlformats.org/markup-compatibility/2006">
    <mc:Choice xmlns:p14="http://schemas.microsoft.com/office/powerpoint/2010/main" Requires="p14">
      <p:transition spd="slow" p14:dur="2000" advTm="31046"/>
    </mc:Choice>
    <mc:Fallback>
      <p:transition spd="slow" advTm="31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Triple-A Framework</a:t>
            </a:r>
            <a:br>
              <a:rPr lang="en-US" dirty="0"/>
            </a:br>
            <a:r>
              <a:rPr lang="en-US" sz="1600" dirty="0"/>
              <a:t>Authentication, Authorization, and Accounting (AAA)</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dirty="0"/>
          </a:p>
        </p:txBody>
      </p:sp>
      <p:graphicFrame>
        <p:nvGraphicFramePr>
          <p:cNvPr id="9" name="Table 8">
            <a:extLst>
              <a:ext uri="{FF2B5EF4-FFF2-40B4-BE49-F238E27FC236}">
                <a16:creationId xmlns:a16="http://schemas.microsoft.com/office/drawing/2014/main" id="{F9EE0DDC-EBE7-7FFD-B6BF-7495ACB2DC4A}"/>
              </a:ext>
            </a:extLst>
          </p:cNvPr>
          <p:cNvGraphicFramePr>
            <a:graphicFrameLocks noGrp="1"/>
          </p:cNvGraphicFramePr>
          <p:nvPr>
            <p:extLst>
              <p:ext uri="{D42A27DB-BD31-4B8C-83A1-F6EECF244321}">
                <p14:modId xmlns:p14="http://schemas.microsoft.com/office/powerpoint/2010/main" val="1239469740"/>
              </p:ext>
            </p:extLst>
          </p:nvPr>
        </p:nvGraphicFramePr>
        <p:xfrm>
          <a:off x="2384572" y="2316480"/>
          <a:ext cx="8843049" cy="2755433"/>
        </p:xfrm>
        <a:graphic>
          <a:graphicData uri="http://schemas.openxmlformats.org/drawingml/2006/table">
            <a:tbl>
              <a:tblPr firstRow="1" bandRow="1">
                <a:tableStyleId>{10A1B5D5-9B99-4C35-A422-299274C87663}</a:tableStyleId>
              </a:tblPr>
              <a:tblGrid>
                <a:gridCol w="2947683">
                  <a:extLst>
                    <a:ext uri="{9D8B030D-6E8A-4147-A177-3AD203B41FA5}">
                      <a16:colId xmlns:a16="http://schemas.microsoft.com/office/drawing/2014/main" val="3216313348"/>
                    </a:ext>
                  </a:extLst>
                </a:gridCol>
                <a:gridCol w="2947683">
                  <a:extLst>
                    <a:ext uri="{9D8B030D-6E8A-4147-A177-3AD203B41FA5}">
                      <a16:colId xmlns:a16="http://schemas.microsoft.com/office/drawing/2014/main" val="555762593"/>
                    </a:ext>
                  </a:extLst>
                </a:gridCol>
                <a:gridCol w="2947683">
                  <a:extLst>
                    <a:ext uri="{9D8B030D-6E8A-4147-A177-3AD203B41FA5}">
                      <a16:colId xmlns:a16="http://schemas.microsoft.com/office/drawing/2014/main" val="308791674"/>
                    </a:ext>
                  </a:extLst>
                </a:gridCol>
              </a:tblGrid>
              <a:tr h="652313">
                <a:tc>
                  <a:txBody>
                    <a:bodyPr/>
                    <a:lstStyle/>
                    <a:p>
                      <a:pPr algn="ctr"/>
                      <a:r>
                        <a:rPr lang="en-US" dirty="0"/>
                        <a:t>Authentication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Authorization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Accounting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24097883"/>
                  </a:ext>
                </a:extLst>
              </a:tr>
              <a:tr h="652313">
                <a:tc>
                  <a:txBody>
                    <a:bodyPr/>
                    <a:lstStyle/>
                    <a:p>
                      <a:pPr algn="ctr"/>
                      <a:r>
                        <a:rPr lang="en-US" dirty="0"/>
                        <a:t>Enforce multi-factor authentication (MFA).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Role-Based Access Control (RBAC) limits permissions to minimum necessary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Full audit trails to monitor access and changes in real-time.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78931627"/>
                  </a:ext>
                </a:extLst>
              </a:tr>
              <a:tr h="652313">
                <a:tc>
                  <a:txBody>
                    <a:bodyPr/>
                    <a:lstStyle/>
                    <a:p>
                      <a:pPr algn="ctr"/>
                      <a:r>
                        <a:rPr lang="en-US" dirty="0"/>
                        <a:t>Implement strong password policies and credential protections.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Event logging for forensic review and compliance audits.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2912976"/>
                  </a:ext>
                </a:extLst>
              </a:tr>
            </a:tbl>
          </a:graphicData>
        </a:graphic>
      </p:graphicFrame>
      <p:pic>
        <p:nvPicPr>
          <p:cNvPr id="15" name="Audio 14">
            <a:hlinkClick r:id="" action="ppaction://media"/>
            <a:extLst>
              <a:ext uri="{FF2B5EF4-FFF2-40B4-BE49-F238E27FC236}">
                <a16:creationId xmlns:a16="http://schemas.microsoft.com/office/drawing/2014/main" id="{8B90AE6D-8DA4-240E-52F6-2269A10A6B2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73601555"/>
      </p:ext>
    </p:extLst>
  </p:cSld>
  <p:clrMapOvr>
    <a:masterClrMapping/>
  </p:clrMapOvr>
  <mc:AlternateContent xmlns:mc="http://schemas.openxmlformats.org/markup-compatibility/2006">
    <mc:Choice xmlns:p14="http://schemas.microsoft.com/office/powerpoint/2010/main" Requires="p14">
      <p:transition spd="slow" p14:dur="2000" advTm="28043"/>
    </mc:Choice>
    <mc:Fallback>
      <p:transition spd="slow" advTm="28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p:txBody>
          <a:bodyPr/>
          <a:lstStyle/>
          <a:p>
            <a:pPr lvl="0" algn="ctr"/>
            <a:r>
              <a:rPr lang="en-US" noProof="0" dirty="0"/>
              <a:t>Unit testing for vulnerability detection</a:t>
            </a:r>
          </a:p>
        </p:txBody>
      </p:sp>
      <p:sp>
        <p:nvSpPr>
          <p:cNvPr id="8" name="Rectangle 1">
            <a:extLst>
              <a:ext uri="{FF2B5EF4-FFF2-40B4-BE49-F238E27FC236}">
                <a16:creationId xmlns:a16="http://schemas.microsoft.com/office/drawing/2014/main" id="{E3483058-F6C8-7981-5ADA-2795DE34DADF}"/>
              </a:ext>
            </a:extLst>
          </p:cNvPr>
          <p:cNvSpPr>
            <a:spLocks noGrp="1" noChangeArrowheads="1"/>
          </p:cNvSpPr>
          <p:nvPr>
            <p:ph sz="quarter" idx="31"/>
          </p:nvPr>
        </p:nvSpPr>
        <p:spPr bwMode="auto">
          <a:xfrm>
            <a:off x="3305669" y="2107873"/>
            <a:ext cx="742081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effectLst/>
                <a:latin typeface="Arial" panose="020B0604020202020204" pitchFamily="34" charset="0"/>
              </a:rPr>
              <a:t>Null Pointer Dereference (EXP34-C):</a:t>
            </a:r>
            <a:endParaRPr kumimoji="0" lang="en-US" altLang="en-US" sz="1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Arial" panose="020B0604020202020204" pitchFamily="34" charset="0"/>
              </a:rPr>
              <a:t> Test validates safe pointer access to avoid crashes.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Arial" panose="020B0604020202020204" pitchFamily="34" charset="0"/>
              </a:rPr>
              <a:t> Expansion: Simulate low-memory conditions to ensure stability.</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4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effectLst/>
                <a:latin typeface="Arial" panose="020B0604020202020204" pitchFamily="34" charset="0"/>
              </a:rPr>
              <a:t>Buffer Overflow Protection (STR32-C):</a:t>
            </a:r>
            <a:endParaRPr kumimoji="0" lang="en-US" altLang="en-US" sz="1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Arial" panose="020B0604020202020204" pitchFamily="34" charset="0"/>
              </a:rPr>
              <a:t> Test enforces strict input size validation.</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Arial" panose="020B0604020202020204" pitchFamily="34" charset="0"/>
              </a:rPr>
              <a:t> Expansion: Conduct concurrent load testing with oversized inputs.</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4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effectLst/>
                <a:latin typeface="Arial" panose="020B0604020202020204" pitchFamily="34" charset="0"/>
              </a:rPr>
              <a:t>Input Validation (STR53-CPP):</a:t>
            </a:r>
            <a:endParaRPr kumimoji="0" lang="en-US" altLang="en-US" sz="1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Arial" panose="020B0604020202020204" pitchFamily="34" charset="0"/>
              </a:rPr>
              <a:t> Test verifies input sanitation and rejection of malicious payloads.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Arial" panose="020B0604020202020204" pitchFamily="34" charset="0"/>
              </a:rPr>
              <a:t> Expansion: Test various encoding schemes (e.g., Unicode, UTF-8).</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4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effectLst/>
                <a:latin typeface="Arial" panose="020B0604020202020204" pitchFamily="34" charset="0"/>
              </a:rPr>
              <a:t>Secure File Handling (FIO30-C):</a:t>
            </a:r>
            <a:endParaRPr kumimoji="0" lang="en-US" altLang="en-US" sz="1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Arial" panose="020B0604020202020204" pitchFamily="34" charset="0"/>
              </a:rPr>
              <a:t> Test ensures proper permission checking and file access control.</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Arial" panose="020B0604020202020204" pitchFamily="34" charset="0"/>
              </a:rPr>
              <a:t> Expansion: Simulate symbolic link attacks and unauthorized file access.</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4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effectLst/>
                <a:latin typeface="Arial" panose="020B0604020202020204" pitchFamily="34" charset="0"/>
              </a:rPr>
              <a:t>Assertion Misuse (MSC30-C):</a:t>
            </a:r>
            <a:endParaRPr kumimoji="0" lang="en-US" altLang="en-US" sz="1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Arial" panose="020B0604020202020204" pitchFamily="34" charset="0"/>
              </a:rPr>
              <a:t> Test confirms assertions are limited to development builds only.</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Arial" panose="020B0604020202020204" pitchFamily="34" charset="0"/>
              </a:rPr>
              <a:t> Expansion: Automate disabling of assertions in production pipelines.</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20" name="Audio 19">
            <a:hlinkClick r:id="" action="ppaction://media"/>
            <a:extLst>
              <a:ext uri="{FF2B5EF4-FFF2-40B4-BE49-F238E27FC236}">
                <a16:creationId xmlns:a16="http://schemas.microsoft.com/office/drawing/2014/main" id="{2F24722E-40A1-2748-3F60-310696612A1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10315636"/>
      </p:ext>
    </p:extLst>
  </p:cSld>
  <p:clrMapOvr>
    <a:masterClrMapping/>
  </p:clrMapOvr>
  <mc:AlternateContent xmlns:mc="http://schemas.openxmlformats.org/markup-compatibility/2006">
    <mc:Choice xmlns:p14="http://schemas.microsoft.com/office/powerpoint/2010/main" Requires="p14">
      <p:transition spd="slow" p14:dur="2000" advTm="34386"/>
    </mc:Choice>
    <mc:Fallback>
      <p:transition spd="slow" advTm="34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dirty="0"/>
              <a:t>Risks, Mitigation, and Future Recommendations</a:t>
            </a:r>
            <a:endParaRPr lang="en-US" noProof="0" dirty="0"/>
          </a:p>
        </p:txBody>
      </p:sp>
      <p:sp>
        <p:nvSpPr>
          <p:cNvPr id="7" name="Rectangle 1">
            <a:extLst>
              <a:ext uri="{FF2B5EF4-FFF2-40B4-BE49-F238E27FC236}">
                <a16:creationId xmlns:a16="http://schemas.microsoft.com/office/drawing/2014/main" id="{D1EA824F-FE80-6F44-E7BE-532BE17725D0}"/>
              </a:ext>
            </a:extLst>
          </p:cNvPr>
          <p:cNvSpPr>
            <a:spLocks noGrp="1" noChangeArrowheads="1"/>
          </p:cNvSpPr>
          <p:nvPr>
            <p:ph sz="quarter" idx="36"/>
          </p:nvPr>
        </p:nvSpPr>
        <p:spPr bwMode="auto">
          <a:xfrm>
            <a:off x="814302" y="2332509"/>
            <a:ext cx="6625532"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effectLst/>
                <a:latin typeface="Arial" panose="020B0604020202020204" pitchFamily="34" charset="0"/>
              </a:rPr>
              <a:t>Immediate Risks:</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Memory vulnerabilities (null dereferencing, buffer overflows).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Insufficient input validation leading to injection attacks.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effectLst/>
                <a:latin typeface="Arial" panose="020B0604020202020204" pitchFamily="34" charset="0"/>
              </a:rPr>
              <a:t>Mitigation Priorities:</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Secure pointer handling and boundary checks first.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Implement comprehensive input sanitation across all modules.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effectLst/>
                <a:latin typeface="Arial" panose="020B0604020202020204" pitchFamily="34" charset="0"/>
              </a:rPr>
              <a:t>Future Recommendations:</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Integrate continuous security testing into CI/CD pipeline.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Expand unit tests to include stress testing and edge cases.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Move toward zero-trust architecture principles over 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8B1FEA3D-1759-12A2-8A15-A3E314243E9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70071140"/>
      </p:ext>
    </p:extLst>
  </p:cSld>
  <p:clrMapOvr>
    <a:masterClrMapping/>
  </p:clrMapOvr>
  <mc:AlternateContent xmlns:mc="http://schemas.openxmlformats.org/markup-compatibility/2006">
    <mc:Choice xmlns:p14="http://schemas.microsoft.com/office/powerpoint/2010/main" Requires="p14">
      <p:transition spd="slow" p14:dur="2000" advTm="25988"/>
    </mc:Choice>
    <mc:Fallback>
      <p:transition spd="slow" advTm="25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6D77801FA99A4AA0F1AD3666DB92CB" ma:contentTypeVersion="4" ma:contentTypeDescription="Create a new document." ma:contentTypeScope="" ma:versionID="8440e314c25730ab43ff66d61eabe9cf">
  <xsd:schema xmlns:xsd="http://www.w3.org/2001/XMLSchema" xmlns:xs="http://www.w3.org/2001/XMLSchema" xmlns:p="http://schemas.microsoft.com/office/2006/metadata/properties" xmlns:ns3="f9551ef6-5289-47da-81c5-93288e640313" targetNamespace="http://schemas.microsoft.com/office/2006/metadata/properties" ma:root="true" ma:fieldsID="00cbdf7a61ab28e65f281c709bf46b23" ns3:_="">
    <xsd:import namespace="f9551ef6-5289-47da-81c5-93288e64031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551ef6-5289-47da-81c5-93288e6403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E305301E-11B3-4B9D-A588-21F3C9809371}">
  <ds:schemaRefs>
    <ds:schemaRef ds:uri="http://purl.org/dc/dcmitype/"/>
    <ds:schemaRef ds:uri="http://purl.org/dc/terms/"/>
    <ds:schemaRef ds:uri="http://www.w3.org/XML/1998/namespace"/>
    <ds:schemaRef ds:uri="http://schemas.openxmlformats.org/package/2006/metadata/core-properties"/>
    <ds:schemaRef ds:uri="f9551ef6-5289-47da-81c5-93288e640313"/>
    <ds:schemaRef ds:uri="http://schemas.microsoft.com/office/2006/documentManagement/types"/>
    <ds:schemaRef ds:uri="http://purl.org/dc/elements/1.1/"/>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144B23C-F89E-4A98-A964-96EEEE7920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551ef6-5289-47da-81c5-93288e6403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{90A7D43B-159B-42D5-80E3-C111DEAF10F5}tf11936837_win32</Template>
  <TotalTime>89</TotalTime>
  <Words>1458</Words>
  <Application>Microsoft Office PowerPoint</Application>
  <PresentationFormat>Widescreen</PresentationFormat>
  <Paragraphs>194</Paragraphs>
  <Slides>11</Slides>
  <Notes>11</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Arial</vt:lpstr>
      <vt:lpstr>Arial Nova</vt:lpstr>
      <vt:lpstr>Biome</vt:lpstr>
      <vt:lpstr>Calibri</vt:lpstr>
      <vt:lpstr>Times New Roman</vt:lpstr>
      <vt:lpstr>Custom</vt:lpstr>
      <vt:lpstr>Green Pace </vt:lpstr>
      <vt:lpstr>Policy Overview</vt:lpstr>
      <vt:lpstr>Threat Matrix</vt:lpstr>
      <vt:lpstr>10 Core security principles </vt:lpstr>
      <vt:lpstr>Coding Standards prioritization</vt:lpstr>
      <vt:lpstr>Encryption Strategy</vt:lpstr>
      <vt:lpstr>Triple-A Framework Authentication, Authorization, and Accounting (AAA)</vt:lpstr>
      <vt:lpstr>Unit testing for vulnerability detection</vt:lpstr>
      <vt:lpstr>Risks, Mitigation, and Future Recommendations</vt:lpstr>
      <vt:lpstr>Automation Integration in DevSecOps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DeMarco, Alexander</dc:creator>
  <cp:lastModifiedBy>DeMarco, Alexander</cp:lastModifiedBy>
  <cp:revision>2</cp:revision>
  <dcterms:created xsi:type="dcterms:W3CDTF">2025-04-27T21:18:54Z</dcterms:created>
  <dcterms:modified xsi:type="dcterms:W3CDTF">2025-04-27T23:03:38Z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0x010100AD6D77801FA99A4AA0F1AD3666DB92CB</vt:lpwstr>
  </property>
</Properties>
</file>